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1" d="100"/>
          <a:sy n="11" d="100"/>
        </p:scale>
        <p:origin x="19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4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5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0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8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9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F613B-7C27-43B6-8857-9913CC5DABA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01259-CE70-495D-93C7-0178595C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microsoft.com/office/2007/relationships/hdphoto" Target="../media/hdphoto1.wdp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9C47B02-B6A0-09BF-711A-7FA6919244CC}"/>
              </a:ext>
            </a:extLst>
          </p:cNvPr>
          <p:cNvSpPr/>
          <p:nvPr/>
        </p:nvSpPr>
        <p:spPr>
          <a:xfrm>
            <a:off x="332911" y="404283"/>
            <a:ext cx="32252577" cy="4308263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BA3C9-A6AD-D4BE-5C31-63EA21266B2E}"/>
              </a:ext>
            </a:extLst>
          </p:cNvPr>
          <p:cNvSpPr txBox="1"/>
          <p:nvPr/>
        </p:nvSpPr>
        <p:spPr>
          <a:xfrm>
            <a:off x="1036320" y="6537224"/>
            <a:ext cx="1527048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anchovy abundance distributions will aid in anticipation of climate change effects on populations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must adequately capture mechanistic drivers that underpin response to environment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Larval anchovy abundance distributions are difficult to predict under novel environmental conditions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Fine-scale abundance data may allow more accurate characterization of mechanistic drivers of abundance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1D83B-52C9-F73F-D65F-C4B37F738559}"/>
              </a:ext>
            </a:extLst>
          </p:cNvPr>
          <p:cNvSpPr txBox="1"/>
          <p:nvPr/>
        </p:nvSpPr>
        <p:spPr>
          <a:xfrm>
            <a:off x="1080654" y="22444293"/>
            <a:ext cx="6938433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and summer 2018–2019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MOCNESS to collect larvae (25-m depth strata)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Situ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Ichthyoplankton Imaging System (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IIS) to collect fine-scale (1-m) larval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clupeiform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abundance in top 100 m across 17 transects (&gt;120 km each)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D2948-4678-F4CD-5813-71E782D21264}"/>
              </a:ext>
            </a:extLst>
          </p:cNvPr>
          <p:cNvSpPr txBox="1"/>
          <p:nvPr/>
        </p:nvSpPr>
        <p:spPr>
          <a:xfrm>
            <a:off x="1036320" y="31443723"/>
            <a:ext cx="1527048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MOCNESS to distinguish between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IIS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clupeiform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larvae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random forests (RFs) were fit to summer 2019 MOCNESS anchovy and sardine abundance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Predictors: temperature, salinity, depth, latitude, longitude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ratio of predicted anchovy to sardine abundance during co-occurrence to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clupeiform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abundance</a:t>
            </a:r>
          </a:p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IIS larval anchovy abundance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fit to random 75% of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IIS larval anchovy (corrected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clupeiform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abundance data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Out-of-bag (OOB) testing to assess predictive performance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4-fold spatially and temporally blocked cross-validation on withheld 25% of data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influence of autocorrelation on model performance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Predictors: temperature, salinity, chlorophyll a, dissolved oxygen, depth, latitude, longitude, season, year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FDDCC8-C54D-70DF-EE3B-90C14960324A}"/>
              </a:ext>
            </a:extLst>
          </p:cNvPr>
          <p:cNvSpPr txBox="1"/>
          <p:nvPr/>
        </p:nvSpPr>
        <p:spPr>
          <a:xfrm>
            <a:off x="762000" y="723900"/>
            <a:ext cx="3139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larval northern anchovy (</a:t>
            </a:r>
            <a:r>
              <a:rPr lang="en-US" sz="9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Engraulis</a:t>
            </a:r>
            <a:r>
              <a:rPr lang="en-US" sz="9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mordax</a:t>
            </a: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abundance distributions using fine-resolution imagery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4B96B5-4931-2696-5F33-5B57018B3FE8}"/>
              </a:ext>
            </a:extLst>
          </p:cNvPr>
          <p:cNvSpPr txBox="1"/>
          <p:nvPr/>
        </p:nvSpPr>
        <p:spPr>
          <a:xfrm>
            <a:off x="761999" y="3922024"/>
            <a:ext cx="3139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A. Bobay, Moritz S. Schmid, Robert K. Cowen,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Sponaugle</a:t>
            </a:r>
          </a:p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Plankton Ecology Laboratory, Hatfield Marine Science Center, Oregon State University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4A7BAB-3B8C-4800-D7E2-4895726CFD26}"/>
              </a:ext>
            </a:extLst>
          </p:cNvPr>
          <p:cNvSpPr txBox="1"/>
          <p:nvPr/>
        </p:nvSpPr>
        <p:spPr>
          <a:xfrm>
            <a:off x="16885920" y="41521518"/>
            <a:ext cx="15270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Muhling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A.,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2020. Predictability of species distributions deteriorates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novel environmental conditions in the California Current system.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Front. Mar. Sci.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7:589.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44F06-AC2C-4735-68CF-F8066D11874A}"/>
              </a:ext>
            </a:extLst>
          </p:cNvPr>
          <p:cNvGrpSpPr>
            <a:grpSpLocks noChangeAspect="1"/>
          </p:cNvGrpSpPr>
          <p:nvPr/>
        </p:nvGrpSpPr>
        <p:grpSpPr>
          <a:xfrm rot="19972367">
            <a:off x="12509909" y="19782145"/>
            <a:ext cx="3138063" cy="1658788"/>
            <a:chOff x="8841494" y="19482512"/>
            <a:chExt cx="4477124" cy="2366619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F73D0109-6908-4B39-CF1D-D62B46A32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3" t="85782" r="81418" b="3236"/>
            <a:stretch/>
          </p:blipFill>
          <p:spPr>
            <a:xfrm>
              <a:off x="8841494" y="19656731"/>
              <a:ext cx="3516107" cy="216213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A2E270-3D0E-3A62-F02C-1CCA40AA9923}"/>
                </a:ext>
              </a:extLst>
            </p:cNvPr>
            <p:cNvSpPr/>
            <p:nvPr/>
          </p:nvSpPr>
          <p:spPr>
            <a:xfrm rot="1537160">
              <a:off x="10658647" y="19482512"/>
              <a:ext cx="2659971" cy="1231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8A8C66-368D-5CA8-C80C-2B711948FA2E}"/>
                </a:ext>
              </a:extLst>
            </p:cNvPr>
            <p:cNvSpPr/>
            <p:nvPr/>
          </p:nvSpPr>
          <p:spPr>
            <a:xfrm>
              <a:off x="8841494" y="21155852"/>
              <a:ext cx="1453973" cy="693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8F2A6F-4E30-929C-F2EB-70F98D652A09}"/>
              </a:ext>
            </a:extLst>
          </p:cNvPr>
          <p:cNvGrpSpPr>
            <a:grpSpLocks noChangeAspect="1"/>
          </p:cNvGrpSpPr>
          <p:nvPr/>
        </p:nvGrpSpPr>
        <p:grpSpPr>
          <a:xfrm rot="20428363">
            <a:off x="9081937" y="20301448"/>
            <a:ext cx="2885709" cy="1312478"/>
            <a:chOff x="9261116" y="17442308"/>
            <a:chExt cx="4602274" cy="2093206"/>
          </a:xfrm>
        </p:grpSpPr>
        <p:pic>
          <p:nvPicPr>
            <p:cNvPr id="24" name="Picture 23" descr="Diagram&#10;&#10;Description automatically generated">
              <a:extLst>
                <a:ext uri="{FF2B5EF4-FFF2-40B4-BE49-F238E27FC236}">
                  <a16:creationId xmlns:a16="http://schemas.microsoft.com/office/drawing/2014/main" id="{5EFE665C-79C8-7F56-ECEA-2E565FAEB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507" t="89018" r="61961" b="1261"/>
            <a:stretch/>
          </p:blipFill>
          <p:spPr>
            <a:xfrm>
              <a:off x="9568480" y="17442308"/>
              <a:ext cx="4294910" cy="191377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68DF94-5F70-5903-314E-CF3D61182BF3}"/>
                </a:ext>
              </a:extLst>
            </p:cNvPr>
            <p:cNvSpPr/>
            <p:nvPr/>
          </p:nvSpPr>
          <p:spPr>
            <a:xfrm rot="1246085">
              <a:off x="9261116" y="18303695"/>
              <a:ext cx="2659971" cy="1231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picture containing outdoor, transport, aircraft&#10;&#10;Description automatically generated">
            <a:extLst>
              <a:ext uri="{FF2B5EF4-FFF2-40B4-BE49-F238E27FC236}">
                <a16:creationId xmlns:a16="http://schemas.microsoft.com/office/drawing/2014/main" id="{3F10630B-7638-4F30-8D97-2A6DC1959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</a:extLst>
          </a:blip>
          <a:srcRect t="32669" b="13028"/>
          <a:stretch/>
        </p:blipFill>
        <p:spPr>
          <a:xfrm>
            <a:off x="8804915" y="13758457"/>
            <a:ext cx="6775662" cy="4586454"/>
          </a:xfrm>
          <a:prstGeom prst="rect">
            <a:avLst/>
          </a:prstGeom>
        </p:spPr>
      </p:pic>
      <p:pic>
        <p:nvPicPr>
          <p:cNvPr id="33" name="Picture 4" descr="researchers assemble netting on MOCNESS sampling equipment">
            <a:extLst>
              <a:ext uri="{FF2B5EF4-FFF2-40B4-BE49-F238E27FC236}">
                <a16:creationId xmlns:a16="http://schemas.microsoft.com/office/drawing/2014/main" id="{1E666A10-ED62-5086-3BD7-ED12582D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42" y="13735623"/>
            <a:ext cx="5170505" cy="68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0D0438-4591-01AB-FAF7-6C31F4F1F05A}"/>
              </a:ext>
            </a:extLst>
          </p:cNvPr>
          <p:cNvSpPr txBox="1"/>
          <p:nvPr/>
        </p:nvSpPr>
        <p:spPr>
          <a:xfrm>
            <a:off x="16885918" y="29228203"/>
            <a:ext cx="1527048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Future Directions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performance of CV and OOB RFs suggest negligible influence of autocorrelation on model performance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effect plots (Fig. 6) support hypothesized effects of most important predictors (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depth, oxygen, chlorophyll)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Unexpected effect of salinity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predictive performance may indicate that other ecological factors (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currents, predators) are also important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lags may obscure relationships between larval anchovy abundance and environmental conditions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inflation may be addressed using a two-step model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modeling frameworks (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SDMTMV) may be useful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2463B-3752-DE7F-9244-0C44412ABB06}"/>
              </a:ext>
            </a:extLst>
          </p:cNvPr>
          <p:cNvSpPr txBox="1"/>
          <p:nvPr/>
        </p:nvSpPr>
        <p:spPr>
          <a:xfrm>
            <a:off x="1745142" y="20761942"/>
            <a:ext cx="4871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Fig. 1.</a:t>
            </a:r>
            <a:r>
              <a:rPr lang="en-US" sz="2200" dirty="0"/>
              <a:t> Coupled 1-m</a:t>
            </a:r>
            <a:r>
              <a:rPr lang="en-US" sz="2200" baseline="30000" dirty="0"/>
              <a:t>2</a:t>
            </a:r>
            <a:r>
              <a:rPr lang="en-US" sz="2200" dirty="0"/>
              <a:t> and 4-m</a:t>
            </a:r>
            <a:r>
              <a:rPr lang="en-US" sz="2200" baseline="30000" dirty="0"/>
              <a:t>2</a:t>
            </a:r>
            <a:r>
              <a:rPr lang="en-US" sz="2200" dirty="0"/>
              <a:t> Multiple Opening/Closing Net and Environmental Sensing System (MOCNESS)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BEE43-40A7-2790-BCF1-2E4FF452EECF}"/>
              </a:ext>
            </a:extLst>
          </p:cNvPr>
          <p:cNvSpPr txBox="1"/>
          <p:nvPr/>
        </p:nvSpPr>
        <p:spPr>
          <a:xfrm>
            <a:off x="8706746" y="21199743"/>
            <a:ext cx="7252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Fig. 3.</a:t>
            </a:r>
            <a:r>
              <a:rPr lang="en-US" sz="2200" dirty="0"/>
              <a:t> </a:t>
            </a:r>
            <a:r>
              <a:rPr lang="en-US" sz="2200" dirty="0" err="1"/>
              <a:t>Clupeiformes</a:t>
            </a:r>
            <a:r>
              <a:rPr lang="en-US" sz="2200" dirty="0"/>
              <a:t> larvae imaged by </a:t>
            </a:r>
            <a:r>
              <a:rPr lang="en-US" sz="2200" i="1" dirty="0"/>
              <a:t>IS</a:t>
            </a:r>
            <a:r>
              <a:rPr lang="en-US" sz="2200" dirty="0"/>
              <a:t>IIS, which cannot be distinguished to species in </a:t>
            </a:r>
            <a:r>
              <a:rPr lang="en-US" sz="2200" i="1" dirty="0"/>
              <a:t>IS</a:t>
            </a:r>
            <a:r>
              <a:rPr lang="en-US" sz="2200" dirty="0"/>
              <a:t>IIS images.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B3F60-01C9-A884-47E9-F4397B54B0AA}"/>
              </a:ext>
            </a:extLst>
          </p:cNvPr>
          <p:cNvSpPr txBox="1"/>
          <p:nvPr/>
        </p:nvSpPr>
        <p:spPr>
          <a:xfrm>
            <a:off x="8779898" y="18487898"/>
            <a:ext cx="6800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Fig. 2.</a:t>
            </a:r>
            <a:r>
              <a:rPr lang="en-US" sz="2200" dirty="0"/>
              <a:t> The </a:t>
            </a:r>
            <a:r>
              <a:rPr lang="en-US" sz="2200" i="1" dirty="0"/>
              <a:t>In Situ </a:t>
            </a:r>
            <a:r>
              <a:rPr lang="en-US" sz="2200" dirty="0"/>
              <a:t>Ichthyoplankton Imaging System (</a:t>
            </a:r>
            <a:r>
              <a:rPr lang="en-US" sz="2200" i="1" dirty="0"/>
              <a:t>IS</a:t>
            </a:r>
            <a:r>
              <a:rPr lang="en-US" sz="2200" dirty="0"/>
              <a:t>IIS), which uses two shadowgraph cameras and environmental sensors to measure fine-scale plankton abundance and physical parameters.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F67B02-B9A7-4B69-EEF5-3370A3550830}"/>
              </a:ext>
            </a:extLst>
          </p:cNvPr>
          <p:cNvSpPr txBox="1"/>
          <p:nvPr/>
        </p:nvSpPr>
        <p:spPr>
          <a:xfrm>
            <a:off x="16894938" y="14490759"/>
            <a:ext cx="7355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/>
              <a:t>Fig. 5.</a:t>
            </a:r>
            <a:r>
              <a:rPr lang="en-US" sz="2200" dirty="0"/>
              <a:t> Variable importance plot of predictors included in model fit to randomly selected 75% of </a:t>
            </a:r>
            <a:r>
              <a:rPr lang="en-US" sz="2200" i="1" dirty="0"/>
              <a:t>IS</a:t>
            </a:r>
            <a:r>
              <a:rPr lang="en-US" sz="2200" dirty="0"/>
              <a:t>IIS larval anchovy abundance observations. Bars indicate the total increase in node purity (Gini index) averaged across all trees for each predictor.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70082A-4C3C-2ACD-B8FE-39E617605F25}"/>
              </a:ext>
            </a:extLst>
          </p:cNvPr>
          <p:cNvSpPr txBox="1"/>
          <p:nvPr/>
        </p:nvSpPr>
        <p:spPr>
          <a:xfrm>
            <a:off x="17399265" y="28387473"/>
            <a:ext cx="13187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Fig. 6.</a:t>
            </a:r>
            <a:r>
              <a:rPr lang="en-US" sz="2200" dirty="0"/>
              <a:t> Partial effect plots for a subset of predictors included in RF fit to randomly selected 75% of </a:t>
            </a:r>
            <a:r>
              <a:rPr lang="en-US" sz="2200" i="1" dirty="0"/>
              <a:t>IS</a:t>
            </a:r>
            <a:r>
              <a:rPr lang="en-US" sz="2200" dirty="0"/>
              <a:t>IIS larval anchovy abundance observations. Hash marks indicate deciles of predictors. Note: Y-axis scales differ among plots.</a:t>
            </a: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EA7B8D83-DCB2-E972-59B6-0F013E159606}"/>
              </a:ext>
            </a:extLst>
          </p:cNvPr>
          <p:cNvGrpSpPr/>
          <p:nvPr/>
        </p:nvGrpSpPr>
        <p:grpSpPr>
          <a:xfrm>
            <a:off x="9202483" y="23089325"/>
            <a:ext cx="6610061" cy="8748818"/>
            <a:chOff x="757080" y="24270143"/>
            <a:chExt cx="6610061" cy="874881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986A327-8B5B-F9E2-CC8E-D3109E8847C7}"/>
                </a:ext>
              </a:extLst>
            </p:cNvPr>
            <p:cNvGrpSpPr/>
            <p:nvPr/>
          </p:nvGrpSpPr>
          <p:grpSpPr>
            <a:xfrm>
              <a:off x="757080" y="24518310"/>
              <a:ext cx="4780077" cy="8500651"/>
              <a:chOff x="2723157" y="24518310"/>
              <a:chExt cx="4780077" cy="8500651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BB1A536-DC08-E865-CA8D-217FF05BF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3157" y="24518310"/>
                <a:ext cx="4780077" cy="8500651"/>
              </a:xfrm>
              <a:prstGeom prst="rect">
                <a:avLst/>
              </a:prstGeom>
            </p:spPr>
          </p:pic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66163F0-AB62-F9B2-B562-BA184DDD2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4256" y="28980170"/>
                <a:ext cx="787863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FB1557D-5837-7B20-76D7-EBEA535E1763}"/>
                  </a:ext>
                </a:extLst>
              </p:cNvPr>
              <p:cNvSpPr txBox="1"/>
              <p:nvPr/>
            </p:nvSpPr>
            <p:spPr>
              <a:xfrm>
                <a:off x="5747077" y="26494259"/>
                <a:ext cx="67504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OR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F4036E8-2B17-497A-5089-7C47DBB1AAC5}"/>
                  </a:ext>
                </a:extLst>
              </p:cNvPr>
              <p:cNvSpPr txBox="1"/>
              <p:nvPr/>
            </p:nvSpPr>
            <p:spPr>
              <a:xfrm>
                <a:off x="5804421" y="29602500"/>
                <a:ext cx="67504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CA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66477E8-D619-0A55-465E-E74458F3B7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4268" y="24583697"/>
                <a:ext cx="1975945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71422F-C20C-1A37-C1DB-2300E83D7DD5}"/>
                </a:ext>
              </a:extLst>
            </p:cNvPr>
            <p:cNvGrpSpPr/>
            <p:nvPr/>
          </p:nvGrpSpPr>
          <p:grpSpPr>
            <a:xfrm>
              <a:off x="4497376" y="24270143"/>
              <a:ext cx="2487930" cy="3048713"/>
              <a:chOff x="8952751" y="24683978"/>
              <a:chExt cx="2487930" cy="3048713"/>
            </a:xfrm>
          </p:grpSpPr>
          <p:pic>
            <p:nvPicPr>
              <p:cNvPr id="1028" name="Picture 4" descr="16,830 United States Outline Map Photos and Premium High Res Pictures -  Getty Images">
                <a:extLst>
                  <a:ext uri="{FF2B5EF4-FFF2-40B4-BE49-F238E27FC236}">
                    <a16:creationId xmlns:a16="http://schemas.microsoft.com/office/drawing/2014/main" id="{E4BE49EE-B97D-2B06-F420-548F52FD5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320" b="32331"/>
              <a:stretch/>
            </p:blipFill>
            <p:spPr bwMode="auto">
              <a:xfrm>
                <a:off x="8952751" y="24683978"/>
                <a:ext cx="2487930" cy="304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E561D9-C372-6162-79BE-4B930BB6A5A1}"/>
                  </a:ext>
                </a:extLst>
              </p:cNvPr>
              <p:cNvSpPr/>
              <p:nvPr/>
            </p:nvSpPr>
            <p:spPr>
              <a:xfrm rot="914235">
                <a:off x="9315460" y="25550888"/>
                <a:ext cx="261288" cy="525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0C57C6-EF86-2C2A-9E9A-32715D39B378}"/>
                </a:ext>
              </a:extLst>
            </p:cNvPr>
            <p:cNvSpPr txBox="1"/>
            <p:nvPr/>
          </p:nvSpPr>
          <p:spPr>
            <a:xfrm>
              <a:off x="4879211" y="28176451"/>
              <a:ext cx="248793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Fig. 4.</a:t>
              </a:r>
              <a:r>
                <a:rPr lang="en-US" sz="2200" dirty="0"/>
                <a:t> Map of MOCNESS stations (red) and </a:t>
              </a:r>
              <a:r>
                <a:rPr lang="en-US" sz="2200" i="1" dirty="0"/>
                <a:t>IS</a:t>
              </a:r>
              <a:r>
                <a:rPr lang="en-US" sz="2200" dirty="0"/>
                <a:t>IIS transects (blue) off Newport, OR and Trinidad Head, CA.</a:t>
              </a:r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D9492608-9515-549E-6515-255B18B82023}"/>
              </a:ext>
            </a:extLst>
          </p:cNvPr>
          <p:cNvGrpSpPr/>
          <p:nvPr/>
        </p:nvGrpSpPr>
        <p:grpSpPr>
          <a:xfrm>
            <a:off x="17346229" y="14719359"/>
            <a:ext cx="17348348" cy="13727299"/>
            <a:chOff x="16901630" y="22739012"/>
            <a:chExt cx="17348348" cy="1372729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BBC985A-B47A-1F4A-03CA-FD6D43B9B1FA}"/>
                </a:ext>
              </a:extLst>
            </p:cNvPr>
            <p:cNvGrpSpPr/>
            <p:nvPr/>
          </p:nvGrpSpPr>
          <p:grpSpPr>
            <a:xfrm>
              <a:off x="16906550" y="22739012"/>
              <a:ext cx="10620409" cy="5685395"/>
              <a:chOff x="16906550" y="22739012"/>
              <a:chExt cx="10620409" cy="5685395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E56EE5E-F33C-7E14-6C59-213FDBBB4B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46467"/>
              <a:stretch/>
            </p:blipFill>
            <p:spPr>
              <a:xfrm>
                <a:off x="16906550" y="22739012"/>
                <a:ext cx="10620409" cy="5685395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4B3AA6C-FF00-2A1B-6361-6E25E92B9821}"/>
                  </a:ext>
                </a:extLst>
              </p:cNvPr>
              <p:cNvSpPr txBox="1"/>
              <p:nvPr/>
            </p:nvSpPr>
            <p:spPr>
              <a:xfrm>
                <a:off x="21189210" y="24663387"/>
                <a:ext cx="18549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Depth (m)</a:t>
                </a:r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6A41E60C-A197-3AEB-4365-8DE6747C166E}"/>
                </a:ext>
              </a:extLst>
            </p:cNvPr>
            <p:cNvGrpSpPr/>
            <p:nvPr/>
          </p:nvGrpSpPr>
          <p:grpSpPr>
            <a:xfrm>
              <a:off x="24507444" y="22778538"/>
              <a:ext cx="9674914" cy="5768461"/>
              <a:chOff x="24507444" y="22803590"/>
              <a:chExt cx="9674914" cy="5768461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DADA323-3C1C-BEEA-59E2-25B3427413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8902" b="45685"/>
              <a:stretch/>
            </p:blipFill>
            <p:spPr>
              <a:xfrm>
                <a:off x="24507444" y="22803590"/>
                <a:ext cx="9674914" cy="5768461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354A5C-B17F-3410-42F2-EBC554CA01ED}"/>
                  </a:ext>
                </a:extLst>
              </p:cNvPr>
              <p:cNvSpPr txBox="1"/>
              <p:nvPr/>
            </p:nvSpPr>
            <p:spPr>
              <a:xfrm>
                <a:off x="25568057" y="24713175"/>
                <a:ext cx="25797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Oxygen (mL/L)</a:t>
                </a:r>
              </a:p>
            </p:txBody>
          </p:sp>
        </p:grpSp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76C39CB6-7DCB-BF11-AE76-9AF619AC6288}"/>
                </a:ext>
              </a:extLst>
            </p:cNvPr>
            <p:cNvGrpSpPr/>
            <p:nvPr/>
          </p:nvGrpSpPr>
          <p:grpSpPr>
            <a:xfrm>
              <a:off x="16901630" y="26700628"/>
              <a:ext cx="10620409" cy="5685396"/>
              <a:chOff x="16924020" y="28003406"/>
              <a:chExt cx="10620409" cy="568539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C078DD4-27F8-26DE-EB6C-C07EF84AD1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b="46467"/>
              <a:stretch/>
            </p:blipFill>
            <p:spPr>
              <a:xfrm>
                <a:off x="16924020" y="28003406"/>
                <a:ext cx="10620409" cy="5685396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34A8E8D-2659-5CED-C6BD-CAF1D9B2DD0B}"/>
                  </a:ext>
                </a:extLst>
              </p:cNvPr>
              <p:cNvSpPr txBox="1"/>
              <p:nvPr/>
            </p:nvSpPr>
            <p:spPr>
              <a:xfrm>
                <a:off x="19910865" y="29922701"/>
                <a:ext cx="313074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Chlorophyll (mg/L)</a:t>
                </a:r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3E18F29F-EE54-8E5D-F843-7FBE9A125EEF}"/>
                </a:ext>
              </a:extLst>
            </p:cNvPr>
            <p:cNvGrpSpPr/>
            <p:nvPr/>
          </p:nvGrpSpPr>
          <p:grpSpPr>
            <a:xfrm>
              <a:off x="24532531" y="26713154"/>
              <a:ext cx="9679834" cy="5692917"/>
              <a:chOff x="24532531" y="26713154"/>
              <a:chExt cx="9679834" cy="5692917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8B10B34-FA9F-B662-1A9F-504442B1FB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8899" b="46421"/>
              <a:stretch/>
            </p:blipFill>
            <p:spPr>
              <a:xfrm>
                <a:off x="24532531" y="26713154"/>
                <a:ext cx="9679834" cy="5692917"/>
              </a:xfrm>
              <a:prstGeom prst="rect">
                <a:avLst/>
              </a:prstGeom>
            </p:spPr>
          </p:pic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E44DCD20-B0A3-ADEB-1B26-B74A1D73FB58}"/>
                  </a:ext>
                </a:extLst>
              </p:cNvPr>
              <p:cNvSpPr txBox="1"/>
              <p:nvPr/>
            </p:nvSpPr>
            <p:spPr>
              <a:xfrm>
                <a:off x="28307856" y="28659624"/>
                <a:ext cx="136630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Salinity</a:t>
                </a:r>
              </a:p>
            </p:txBody>
          </p:sp>
        </p:grpSp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id="{022B33C9-BF6C-3204-0B23-B4E3A16D3BC9}"/>
                </a:ext>
              </a:extLst>
            </p:cNvPr>
            <p:cNvGrpSpPr/>
            <p:nvPr/>
          </p:nvGrpSpPr>
          <p:grpSpPr>
            <a:xfrm>
              <a:off x="16921798" y="30737537"/>
              <a:ext cx="10625328" cy="5685396"/>
              <a:chOff x="16921798" y="30737537"/>
              <a:chExt cx="10625328" cy="5685396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0CCFFF1-D6E9-06CD-2990-06D1F5E18D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b="46492"/>
              <a:stretch/>
            </p:blipFill>
            <p:spPr>
              <a:xfrm>
                <a:off x="16921798" y="30737537"/>
                <a:ext cx="10625328" cy="5685396"/>
              </a:xfrm>
              <a:prstGeom prst="rect">
                <a:avLst/>
              </a:prstGeom>
            </p:spPr>
          </p:pic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9F2A599E-5F38-5E34-53D8-7276AB50C4B6}"/>
                  </a:ext>
                </a:extLst>
              </p:cNvPr>
              <p:cNvSpPr txBox="1"/>
              <p:nvPr/>
            </p:nvSpPr>
            <p:spPr>
              <a:xfrm>
                <a:off x="18931389" y="32618301"/>
                <a:ext cx="29679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Temperature (°C)</a:t>
                </a:r>
              </a:p>
            </p:txBody>
          </p:sp>
        </p:grpSp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649C88E5-11CF-8235-3B55-FB44BDC2140F}"/>
                </a:ext>
              </a:extLst>
            </p:cNvPr>
            <p:cNvGrpSpPr/>
            <p:nvPr/>
          </p:nvGrpSpPr>
          <p:grpSpPr>
            <a:xfrm>
              <a:off x="24570144" y="30773394"/>
              <a:ext cx="9679834" cy="5692917"/>
              <a:chOff x="24570144" y="30773394"/>
              <a:chExt cx="9679834" cy="5692917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279537E-E670-035B-995E-0A83F26B64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8899" b="46421"/>
              <a:stretch/>
            </p:blipFill>
            <p:spPr>
              <a:xfrm>
                <a:off x="24570144" y="30773394"/>
                <a:ext cx="9679834" cy="5692917"/>
              </a:xfrm>
              <a:prstGeom prst="rect">
                <a:avLst/>
              </a:prstGeom>
            </p:spPr>
          </p:pic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BDCBD7E4-75B3-4FFA-4EC7-59C46AC21F8C}"/>
                  </a:ext>
                </a:extLst>
              </p:cNvPr>
              <p:cNvSpPr txBox="1"/>
              <p:nvPr/>
            </p:nvSpPr>
            <p:spPr>
              <a:xfrm>
                <a:off x="27503636" y="32694812"/>
                <a:ext cx="29679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Longitude (°)</a:t>
                </a:r>
              </a:p>
            </p:txBody>
          </p:sp>
        </p:grpSp>
      </p:grpSp>
      <p:sp>
        <p:nvSpPr>
          <p:cNvPr id="1035" name="TextBox 1034">
            <a:extLst>
              <a:ext uri="{FF2B5EF4-FFF2-40B4-BE49-F238E27FC236}">
                <a16:creationId xmlns:a16="http://schemas.microsoft.com/office/drawing/2014/main" id="{77973D71-F052-6049-3936-5F00DFCAA48B}"/>
              </a:ext>
            </a:extLst>
          </p:cNvPr>
          <p:cNvSpPr txBox="1"/>
          <p:nvPr/>
        </p:nvSpPr>
        <p:spPr>
          <a:xfrm>
            <a:off x="16885918" y="37676810"/>
            <a:ext cx="1249949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thank the crews of R/V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Sikuliaq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R/V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Sally Ride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R/V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Atlantis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their professionalism at sea.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provided by the National Science Foundation, Award Number 1737399.</a:t>
            </a:r>
          </a:p>
        </p:txBody>
      </p:sp>
      <p:pic>
        <p:nvPicPr>
          <p:cNvPr id="1036" name="Picture 2" descr="National Science Foundation - Wikipedia">
            <a:extLst>
              <a:ext uri="{FF2B5EF4-FFF2-40B4-BE49-F238E27FC236}">
                <a16:creationId xmlns:a16="http://schemas.microsoft.com/office/drawing/2014/main" id="{1FCE33CF-BCAB-F8D4-07A8-D3A59075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554" y="39144273"/>
            <a:ext cx="2579795" cy="25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2EAD58DF-BD12-D7F9-5C96-6CB165924552}"/>
              </a:ext>
            </a:extLst>
          </p:cNvPr>
          <p:cNvGrpSpPr/>
          <p:nvPr/>
        </p:nvGrpSpPr>
        <p:grpSpPr>
          <a:xfrm>
            <a:off x="24354229" y="10165136"/>
            <a:ext cx="6727390" cy="6269929"/>
            <a:chOff x="19072515" y="10239668"/>
            <a:chExt cx="8027724" cy="69273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343100C-D82E-AB54-534B-4FD52CC62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r="30873" b="38539"/>
            <a:stretch/>
          </p:blipFill>
          <p:spPr>
            <a:xfrm>
              <a:off x="19309835" y="10240501"/>
              <a:ext cx="7790404" cy="6926471"/>
            </a:xfrm>
            <a:prstGeom prst="rect">
              <a:avLst/>
            </a:prstGeom>
          </p:spPr>
        </p:pic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5EA9D48C-F3EA-D3B7-83CE-86BF0A052EC9}"/>
                </a:ext>
              </a:extLst>
            </p:cNvPr>
            <p:cNvSpPr txBox="1"/>
            <p:nvPr/>
          </p:nvSpPr>
          <p:spPr>
            <a:xfrm rot="16200000">
              <a:off x="16732827" y="12579356"/>
              <a:ext cx="5487361" cy="8079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Increase in node purity</a:t>
              </a:r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046B7B70-0C1E-F071-CF63-AB2AA5895345}"/>
              </a:ext>
            </a:extLst>
          </p:cNvPr>
          <p:cNvSpPr txBox="1"/>
          <p:nvPr/>
        </p:nvSpPr>
        <p:spPr>
          <a:xfrm>
            <a:off x="16885918" y="6600108"/>
            <a:ext cx="1527048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 RF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0.35, OOB RF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0.36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allowed greatest reduction in node impurities (Fig. 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was more likely to predict high anchovy abundance at: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Shallow depths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dissolved oxygen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chlorophyll 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salinities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Offshore and extreme </a:t>
            </a:r>
          </a:p>
          <a:p>
            <a:pPr lvl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inshore locations</a:t>
            </a:r>
          </a:p>
        </p:txBody>
      </p:sp>
    </p:spTree>
    <p:extLst>
      <p:ext uri="{BB962C8B-B14F-4D97-AF65-F5344CB8AC3E}">
        <p14:creationId xmlns:p14="http://schemas.microsoft.com/office/powerpoint/2010/main" val="321149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3501</TotalTime>
  <Words>707</Words>
  <Application>Microsoft Office PowerPoint</Application>
  <PresentationFormat>Custom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Bobay, Luke Andrew</dc:creator>
  <cp:lastModifiedBy>Bobay, Luke Andrew</cp:lastModifiedBy>
  <cp:revision>53</cp:revision>
  <dcterms:created xsi:type="dcterms:W3CDTF">2022-11-28T11:24:10Z</dcterms:created>
  <dcterms:modified xsi:type="dcterms:W3CDTF">2022-12-01T01:37:55Z</dcterms:modified>
</cp:coreProperties>
</file>